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5" r:id="rId4"/>
  </p:sldMasterIdLst>
  <p:notesMasterIdLst>
    <p:notesMasterId r:id="rId17"/>
  </p:notesMasterIdLst>
  <p:handoutMasterIdLst>
    <p:handoutMasterId r:id="rId18"/>
  </p:handoutMasterIdLst>
  <p:sldIdLst>
    <p:sldId id="256" r:id="rId5"/>
    <p:sldId id="464" r:id="rId6"/>
    <p:sldId id="512" r:id="rId7"/>
    <p:sldId id="513" r:id="rId8"/>
    <p:sldId id="510" r:id="rId9"/>
    <p:sldId id="509" r:id="rId10"/>
    <p:sldId id="516" r:id="rId11"/>
    <p:sldId id="517" r:id="rId12"/>
    <p:sldId id="518" r:id="rId13"/>
    <p:sldId id="519" r:id="rId14"/>
    <p:sldId id="520" r:id="rId15"/>
    <p:sldId id="488" r:id="rId16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E3A"/>
    <a:srgbClr val="F18A00"/>
    <a:srgbClr val="278F01"/>
    <a:srgbClr val="FFC800"/>
    <a:srgbClr val="A5002D"/>
    <a:srgbClr val="7764CC"/>
    <a:srgbClr val="CCBC06"/>
    <a:srgbClr val="003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78189" autoAdjust="0"/>
  </p:normalViewPr>
  <p:slideViewPr>
    <p:cSldViewPr>
      <p:cViewPr varScale="1">
        <p:scale>
          <a:sx n="60" d="100"/>
          <a:sy n="60" d="100"/>
        </p:scale>
        <p:origin x="15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2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A80A33F1-999C-4861-90CE-3EBFF653B259}"/>
    <pc:docChg chg="modSld">
      <pc:chgData name="Ben Nienhuis" userId="2c6c04f1-77c7-44b5-a463-93386779ab63" providerId="ADAL" clId="{A80A33F1-999C-4861-90CE-3EBFF653B259}" dt="2022-11-14T14:10:13.903" v="39" actId="20577"/>
      <pc:docMkLst>
        <pc:docMk/>
      </pc:docMkLst>
      <pc:sldChg chg="modSp mod">
        <pc:chgData name="Ben Nienhuis" userId="2c6c04f1-77c7-44b5-a463-93386779ab63" providerId="ADAL" clId="{A80A33F1-999C-4861-90CE-3EBFF653B259}" dt="2022-11-14T14:10:13.903" v="39" actId="20577"/>
        <pc:sldMkLst>
          <pc:docMk/>
          <pc:sldMk cId="3324606441" sldId="256"/>
        </pc:sldMkLst>
        <pc:spChg chg="mod">
          <ac:chgData name="Ben Nienhuis" userId="2c6c04f1-77c7-44b5-a463-93386779ab63" providerId="ADAL" clId="{A80A33F1-999C-4861-90CE-3EBFF653B259}" dt="2022-11-14T14:10:13.903" v="39" actId="20577"/>
          <ac:spMkLst>
            <pc:docMk/>
            <pc:sldMk cId="3324606441" sldId="256"/>
            <ac:spMk id="3" creationId="{2DF2B8E1-A5BB-427F-BAD3-E54D1106067D}"/>
          </ac:spMkLst>
        </pc:spChg>
      </pc:sldChg>
      <pc:sldChg chg="modSp mod">
        <pc:chgData name="Ben Nienhuis" userId="2c6c04f1-77c7-44b5-a463-93386779ab63" providerId="ADAL" clId="{A80A33F1-999C-4861-90CE-3EBFF653B259}" dt="2022-11-14T14:09:16.722" v="32" actId="6549"/>
        <pc:sldMkLst>
          <pc:docMk/>
          <pc:sldMk cId="2606999199" sldId="464"/>
        </pc:sldMkLst>
        <pc:spChg chg="mod">
          <ac:chgData name="Ben Nienhuis" userId="2c6c04f1-77c7-44b5-a463-93386779ab63" providerId="ADAL" clId="{A80A33F1-999C-4861-90CE-3EBFF653B259}" dt="2022-11-14T14:09:16.722" v="32" actId="6549"/>
          <ac:spMkLst>
            <pc:docMk/>
            <pc:sldMk cId="2606999199" sldId="464"/>
            <ac:spMk id="5" creationId="{32CD9624-72D5-4E01-9FCE-F52E023E3813}"/>
          </ac:spMkLst>
        </pc:spChg>
        <pc:spChg chg="mod">
          <ac:chgData name="Ben Nienhuis" userId="2c6c04f1-77c7-44b5-a463-93386779ab63" providerId="ADAL" clId="{A80A33F1-999C-4861-90CE-3EBFF653B259}" dt="2022-11-14T14:07:16.469" v="4" actId="20577"/>
          <ac:spMkLst>
            <pc:docMk/>
            <pc:sldMk cId="2606999199" sldId="464"/>
            <ac:spMk id="6" creationId="{585FDDD3-2FD5-435E-B29C-18610189F18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097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6" tIns="45723" rIns="91446" bIns="45723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nl-NL" altLang="nl-NL"/>
              <a:t>Scholenmarkt RSG N.O. Veluwe woensdag 15 november 2006                                  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0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6" tIns="45723" rIns="91446" bIns="45723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4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122"/>
            <a:ext cx="5438775" cy="44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6" tIns="45723" rIns="91446" bIns="457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noProof="0"/>
              <a:t>Klik om de opmaakprofielen van de modeltekst te bewerken</a:t>
            </a:r>
          </a:p>
          <a:p>
            <a:pPr lvl="1"/>
            <a:r>
              <a:rPr lang="nl-NL" altLang="nl-NL" noProof="0"/>
              <a:t>Tweede niveau</a:t>
            </a:r>
          </a:p>
          <a:p>
            <a:pPr lvl="2"/>
            <a:r>
              <a:rPr lang="nl-NL" altLang="nl-NL" noProof="0"/>
              <a:t>Derde niveau</a:t>
            </a:r>
          </a:p>
          <a:p>
            <a:pPr lvl="3"/>
            <a:r>
              <a:rPr lang="nl-NL" altLang="nl-NL" noProof="0"/>
              <a:t>Vierde niveau</a:t>
            </a:r>
          </a:p>
          <a:p>
            <a:pPr lvl="4"/>
            <a:r>
              <a:rPr lang="nl-NL" altLang="nl-NL" noProof="0"/>
              <a:t>Vijfde niveau</a:t>
            </a:r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6" tIns="45723" rIns="91446" bIns="45723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nl-NL" altLang="nl-NL"/>
              <a:t>De Groene Welle</a:t>
            </a:r>
          </a:p>
        </p:txBody>
      </p:sp>
      <p:sp>
        <p:nvSpPr>
          <p:cNvPr id="344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428242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6" tIns="45723" rIns="91446" bIns="45723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Times" charset="0"/>
              </a:defRPr>
            </a:lvl1pPr>
          </a:lstStyle>
          <a:p>
            <a:fld id="{8520786D-34F9-C346-8CCF-9BBE9CAC405E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8792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29" charset="-128"/>
        <a:cs typeface="ＭＳ Ｐゴシック" pitchFamily="2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2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2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2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2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nl-NL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nl-NL" sz="1200" baseline="0">
                <a:latin typeface="Times" charset="0"/>
              </a:rPr>
              <a:t>De Groene Welle</a:t>
            </a:r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FC7B8BC-458F-204A-A85D-DBA646736086}" type="slidenum">
              <a:rPr lang="nl-NL" sz="1200" baseline="0">
                <a:latin typeface="Times" charset="0"/>
              </a:rPr>
              <a:pPr/>
              <a:t>2</a:t>
            </a:fld>
            <a:endParaRPr lang="nl-NL" sz="1200" baseline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809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nl-NL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nl-NL" sz="1200" baseline="0" dirty="0">
                <a:latin typeface="Times" charset="0"/>
              </a:rPr>
              <a:t>De Groene Welle</a:t>
            </a:r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FC7B8BC-458F-204A-A85D-DBA646736086}" type="slidenum">
              <a:rPr lang="nl-NL" sz="1200" baseline="0">
                <a:latin typeface="Times" charset="0"/>
              </a:rPr>
              <a:pPr/>
              <a:t>12</a:t>
            </a:fld>
            <a:endParaRPr lang="nl-NL" sz="1200" baseline="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996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47900" y="6142151"/>
            <a:ext cx="351004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83518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7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3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1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1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27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4590000" y="0"/>
            <a:ext cx="27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6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54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2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47900" y="6142151"/>
            <a:ext cx="351004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0847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6777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39000" y="1728000"/>
            <a:ext cx="5805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5537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27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8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1E201F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E201F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E201F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DF2B8E1-A5BB-427F-BAD3-E54D1106067D}"/>
              </a:ext>
            </a:extLst>
          </p:cNvPr>
          <p:cNvSpPr txBox="1"/>
          <p:nvPr/>
        </p:nvSpPr>
        <p:spPr>
          <a:xfrm>
            <a:off x="1433946" y="4535632"/>
            <a:ext cx="6681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/>
              <a:t>BEMESTING </a:t>
            </a:r>
            <a:r>
              <a:rPr lang="nl-NL" sz="2400" b="1"/>
              <a:t>P 2 (2022) </a:t>
            </a:r>
            <a:r>
              <a:rPr lang="nl-NL" sz="2400" b="1" dirty="0"/>
              <a:t>&amp; P8 Calculaties</a:t>
            </a:r>
          </a:p>
          <a:p>
            <a:endParaRPr lang="nl-NL" sz="2400" b="1" dirty="0"/>
          </a:p>
          <a:p>
            <a:r>
              <a:rPr lang="nl-NL" sz="2400" b="1" dirty="0"/>
              <a:t>                              LES 2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21F9531-A544-25F3-2955-FE03A27A6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32656"/>
            <a:ext cx="5692124" cy="256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0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Calculaties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D0AA670-643F-4F82-9FD3-0D9E89387F7B}"/>
              </a:ext>
            </a:extLst>
          </p:cNvPr>
          <p:cNvSpPr/>
          <p:nvPr/>
        </p:nvSpPr>
        <p:spPr>
          <a:xfrm>
            <a:off x="567000" y="1287115"/>
            <a:ext cx="4721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Rekenen van </a:t>
            </a:r>
            <a:r>
              <a:rPr lang="nl-NL" sz="2400" dirty="0" err="1"/>
              <a:t>mmol</a:t>
            </a:r>
            <a:r>
              <a:rPr lang="nl-NL" sz="2400" dirty="0"/>
              <a:t>/l naar gram/l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F2C044E-C1D7-472C-B030-A179A981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30662"/>
            <a:ext cx="8208912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Dan gaan we alles verdelen over de A en B bak:</a:t>
            </a:r>
          </a:p>
          <a:p>
            <a:pPr indent="0">
              <a:buNone/>
            </a:pP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C6675CD-F476-4066-AA9A-4582FCF7303C}"/>
              </a:ext>
            </a:extLst>
          </p:cNvPr>
          <p:cNvSpPr/>
          <p:nvPr/>
        </p:nvSpPr>
        <p:spPr>
          <a:xfrm>
            <a:off x="335856" y="4797152"/>
            <a:ext cx="862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B726806-D76C-4C69-85F1-5DD29E012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55" y="2367114"/>
            <a:ext cx="6680837" cy="391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90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Calculaties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D0AA670-643F-4F82-9FD3-0D9E89387F7B}"/>
              </a:ext>
            </a:extLst>
          </p:cNvPr>
          <p:cNvSpPr/>
          <p:nvPr/>
        </p:nvSpPr>
        <p:spPr>
          <a:xfrm>
            <a:off x="567000" y="1287115"/>
            <a:ext cx="4721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Rekenen van </a:t>
            </a:r>
            <a:r>
              <a:rPr lang="nl-NL" sz="2400" dirty="0" err="1"/>
              <a:t>mmol</a:t>
            </a:r>
            <a:r>
              <a:rPr lang="nl-NL" sz="2400" dirty="0"/>
              <a:t>/l naar gram/l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F2C044E-C1D7-472C-B030-A179A981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30662"/>
            <a:ext cx="8208912" cy="4351338"/>
          </a:xfrm>
        </p:spPr>
        <p:txBody>
          <a:bodyPr/>
          <a:lstStyle/>
          <a:p>
            <a:pPr indent="0">
              <a:buNone/>
            </a:pPr>
            <a:r>
              <a:rPr lang="nl-NL" sz="2400" dirty="0"/>
              <a:t>LET OP:</a:t>
            </a:r>
            <a:br>
              <a:rPr lang="nl-NL" dirty="0"/>
            </a:br>
            <a:br>
              <a:rPr lang="nl-NL" dirty="0"/>
            </a:br>
            <a:r>
              <a:rPr lang="nl-NL" sz="2400" dirty="0"/>
              <a:t>De rol van het uitgangswater</a:t>
            </a:r>
          </a:p>
          <a:p>
            <a:pPr indent="0">
              <a:buNone/>
            </a:pPr>
            <a:r>
              <a:rPr lang="nl-NL" sz="2400" dirty="0"/>
              <a:t>Er zijn drie aspecten van het uitgangswater die een rol spelen bij het samenstellen van</a:t>
            </a:r>
          </a:p>
          <a:p>
            <a:pPr indent="0">
              <a:buNone/>
            </a:pPr>
            <a:r>
              <a:rPr lang="nl-NL" sz="2400" dirty="0"/>
              <a:t>voedingsoplossingen:</a:t>
            </a:r>
          </a:p>
          <a:p>
            <a:pPr indent="0">
              <a:buNone/>
            </a:pPr>
            <a:r>
              <a:rPr lang="nl-NL" sz="2400" dirty="0"/>
              <a:t>1 Het uitgangswater bevat al bruikbare voedingsstoffen.</a:t>
            </a:r>
          </a:p>
          <a:p>
            <a:pPr indent="0">
              <a:buNone/>
            </a:pPr>
            <a:r>
              <a:rPr lang="nl-NL" sz="2400" dirty="0"/>
              <a:t>2 Het uitgangswater kan potentieel schadelijke stoffen bevatten.</a:t>
            </a:r>
          </a:p>
          <a:p>
            <a:pPr indent="0">
              <a:buNone/>
            </a:pPr>
            <a:r>
              <a:rPr lang="nl-NL" sz="2400" dirty="0"/>
              <a:t>3 Het uitgangswater kan leiden tot correcties op de standaardvoedingsoplossing.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C6675CD-F476-4066-AA9A-4582FCF7303C}"/>
              </a:ext>
            </a:extLst>
          </p:cNvPr>
          <p:cNvSpPr/>
          <p:nvPr/>
        </p:nvSpPr>
        <p:spPr>
          <a:xfrm>
            <a:off x="335856" y="4797152"/>
            <a:ext cx="862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09E2FA8-FCF1-425E-A6EF-30132D7BF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268" y="683066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589" y="1124744"/>
            <a:ext cx="5686822" cy="987425"/>
          </a:xfrm>
        </p:spPr>
        <p:txBody>
          <a:bodyPr>
            <a:normAutofit/>
          </a:bodyPr>
          <a:lstStyle/>
          <a:p>
            <a:r>
              <a:rPr lang="nl-NL" sz="3200" b="1" dirty="0">
                <a:latin typeface="+mj-lt"/>
                <a:ea typeface="ＭＳ Ｐゴシック" charset="0"/>
                <a:cs typeface="ＭＳ Ｐゴシック" charset="0"/>
              </a:rPr>
              <a:t>Opdrachten bij les 2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302532"/>
            <a:ext cx="8350696" cy="2252936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nl-NL" sz="2000" b="1" dirty="0">
                <a:latin typeface="+mj-lt"/>
                <a:ea typeface="ＭＳ Ｐゴシック" charset="0"/>
                <a:cs typeface="ＭＳ Ｐゴシック" charset="0"/>
              </a:rPr>
              <a:t>Opdracht N2/3/4</a:t>
            </a:r>
          </a:p>
          <a:p>
            <a:pPr eaLnBrk="1" hangingPunct="1">
              <a:buFontTx/>
              <a:buNone/>
            </a:pPr>
            <a:endParaRPr lang="nl-NL" sz="20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nl-NL" sz="2000" dirty="0">
                <a:latin typeface="+mj-lt"/>
                <a:ea typeface="ＭＳ Ｐゴシック" charset="0"/>
                <a:cs typeface="ＭＳ Ｐゴシック" charset="0"/>
              </a:rPr>
              <a:t>Werk aan je presentatie.</a:t>
            </a:r>
          </a:p>
        </p:txBody>
      </p:sp>
    </p:spTree>
    <p:extLst>
      <p:ext uri="{BB962C8B-B14F-4D97-AF65-F5344CB8AC3E}">
        <p14:creationId xmlns:p14="http://schemas.microsoft.com/office/powerpoint/2010/main" val="1931686962"/>
      </p:ext>
    </p:extLst>
  </p:cSld>
  <p:clrMapOvr>
    <a:masterClrMapping/>
  </p:clrMapOvr>
  <p:transition advTm="6848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000" y="622220"/>
            <a:ext cx="5686822" cy="987425"/>
          </a:xfrm>
        </p:spPr>
        <p:txBody>
          <a:bodyPr>
            <a:normAutofit/>
          </a:bodyPr>
          <a:lstStyle/>
          <a:p>
            <a:r>
              <a:rPr lang="nl-NL" b="1" dirty="0">
                <a:latin typeface="+mn-lt"/>
                <a:ea typeface="ＭＳ Ｐゴシック" charset="0"/>
                <a:cs typeface="ＭＳ Ｐゴシック" charset="0"/>
              </a:rPr>
              <a:t>Calculaties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2CD9624-72D5-4E01-9FCE-F52E023E3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9000" y="1728000"/>
            <a:ext cx="5805000" cy="2205056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nl-NL" sz="2400" dirty="0"/>
              <a:t>Les  1 Evaluatie P7 en rekenen met Mol</a:t>
            </a:r>
          </a:p>
          <a:p>
            <a:pPr indent="0">
              <a:buNone/>
            </a:pPr>
            <a:r>
              <a:rPr lang="nl-NL" sz="2400" dirty="0"/>
              <a:t>Les  2</a:t>
            </a:r>
            <a:r>
              <a:rPr lang="nl-NL" sz="2400" baseline="30000" dirty="0"/>
              <a:t>e</a:t>
            </a:r>
            <a:r>
              <a:rPr lang="nl-NL" sz="2400" dirty="0"/>
              <a:t> week vervalt</a:t>
            </a:r>
          </a:p>
          <a:p>
            <a:pPr indent="0">
              <a:buNone/>
            </a:pPr>
            <a:r>
              <a:rPr lang="nl-NL" sz="2400" dirty="0"/>
              <a:t>Les  2 </a:t>
            </a:r>
            <a:r>
              <a:rPr lang="nl-NL" sz="2400" dirty="0">
                <a:highlight>
                  <a:srgbClr val="FFFF00"/>
                </a:highlight>
              </a:rPr>
              <a:t>Werken met standaard voedingsoplossingen</a:t>
            </a:r>
          </a:p>
          <a:p>
            <a:pPr indent="0">
              <a:buNone/>
            </a:pPr>
            <a:r>
              <a:rPr lang="nl-NL" sz="2400" dirty="0"/>
              <a:t>Les  3 Potplanten</a:t>
            </a:r>
          </a:p>
          <a:p>
            <a:pPr indent="0">
              <a:buNone/>
            </a:pPr>
            <a:r>
              <a:rPr lang="nl-NL" sz="2400" dirty="0"/>
              <a:t>Les  4 Groenten en Bloemen</a:t>
            </a:r>
          </a:p>
          <a:p>
            <a:pPr indent="0">
              <a:buNone/>
            </a:pPr>
            <a:r>
              <a:rPr lang="nl-NL" sz="2400" dirty="0"/>
              <a:t>Les  5 Gastles</a:t>
            </a:r>
          </a:p>
          <a:p>
            <a:pPr indent="0">
              <a:buNone/>
            </a:pPr>
            <a:r>
              <a:rPr lang="nl-NL" sz="2400" dirty="0"/>
              <a:t>Les  6 Jouw advies</a:t>
            </a:r>
          </a:p>
          <a:p>
            <a:pPr indent="0">
              <a:buNone/>
            </a:pPr>
            <a:r>
              <a:rPr lang="nl-NL" sz="2400" dirty="0"/>
              <a:t>Les  7 Presentaties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85FDDD3-2FD5-435E-B29C-18610189F184}"/>
              </a:ext>
            </a:extLst>
          </p:cNvPr>
          <p:cNvSpPr txBox="1"/>
          <p:nvPr/>
        </p:nvSpPr>
        <p:spPr>
          <a:xfrm>
            <a:off x="2987824" y="5774115"/>
            <a:ext cx="593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PERIODE 8 </a:t>
            </a:r>
          </a:p>
        </p:txBody>
      </p:sp>
    </p:spTree>
    <p:extLst>
      <p:ext uri="{BB962C8B-B14F-4D97-AF65-F5344CB8AC3E}">
        <p14:creationId xmlns:p14="http://schemas.microsoft.com/office/powerpoint/2010/main" val="2606999199"/>
      </p:ext>
    </p:extLst>
  </p:cSld>
  <p:clrMapOvr>
    <a:masterClrMapping/>
  </p:clrMapOvr>
  <p:transition advTm="6848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Calculaties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F293DC60-A5D4-4D03-8E33-E56F7F42F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00" y="1930662"/>
            <a:ext cx="7389792" cy="43513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sz="2400" dirty="0"/>
              <a:t>We gaan nu uitrekenen hoeveel </a:t>
            </a:r>
            <a:r>
              <a:rPr lang="nl-NL" sz="2400" dirty="0" err="1"/>
              <a:t>mmol</a:t>
            </a:r>
            <a:r>
              <a:rPr lang="nl-NL" sz="2400" dirty="0"/>
              <a:t> van elke meststof in elke liter gietwater moet worden opgelost. Daarbij gaan we ervan uit dat de tuinder de volgende vaste meststoffen in huis heeft:</a:t>
            </a:r>
          </a:p>
          <a:p>
            <a:pPr indent="0">
              <a:buNone/>
            </a:pPr>
            <a:r>
              <a:rPr lang="nl-NL" sz="2400" dirty="0"/>
              <a:t>– kalksalpeter;</a:t>
            </a:r>
          </a:p>
          <a:p>
            <a:pPr indent="0">
              <a:buNone/>
            </a:pPr>
            <a:r>
              <a:rPr lang="nl-NL" sz="2400" dirty="0"/>
              <a:t>– </a:t>
            </a:r>
            <a:r>
              <a:rPr lang="nl-NL" sz="2400" dirty="0" err="1"/>
              <a:t>monokalifosfaat</a:t>
            </a:r>
            <a:r>
              <a:rPr lang="nl-NL" sz="2400" dirty="0"/>
              <a:t>;</a:t>
            </a:r>
          </a:p>
          <a:p>
            <a:pPr indent="0">
              <a:buNone/>
            </a:pPr>
            <a:r>
              <a:rPr lang="nl-NL" sz="2400" dirty="0"/>
              <a:t>– ammoniumnitraat;</a:t>
            </a:r>
          </a:p>
          <a:p>
            <a:pPr indent="0">
              <a:buNone/>
            </a:pPr>
            <a:r>
              <a:rPr lang="nl-NL" sz="2400" dirty="0"/>
              <a:t>– bitterzout;</a:t>
            </a:r>
          </a:p>
          <a:p>
            <a:pPr indent="0">
              <a:buNone/>
            </a:pPr>
            <a:r>
              <a:rPr lang="nl-NL" sz="2400" dirty="0"/>
              <a:t>– kalisalpeter;</a:t>
            </a:r>
          </a:p>
          <a:p>
            <a:pPr indent="0">
              <a:buNone/>
            </a:pPr>
            <a:r>
              <a:rPr lang="nl-NL" sz="2400" dirty="0"/>
              <a:t>– kalisulfaat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D0AA670-643F-4F82-9FD3-0D9E89387F7B}"/>
              </a:ext>
            </a:extLst>
          </p:cNvPr>
          <p:cNvSpPr/>
          <p:nvPr/>
        </p:nvSpPr>
        <p:spPr>
          <a:xfrm>
            <a:off x="567000" y="1287115"/>
            <a:ext cx="4721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Rekenen van </a:t>
            </a:r>
            <a:r>
              <a:rPr lang="nl-NL" sz="2400" dirty="0" err="1"/>
              <a:t>mmol</a:t>
            </a:r>
            <a:r>
              <a:rPr lang="nl-NL" sz="2400" dirty="0"/>
              <a:t>/l naar gram/l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73815D8-AB75-4CF2-B031-1551A8156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164" y="3444693"/>
            <a:ext cx="22098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9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Calculaties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F293DC60-A5D4-4D03-8E33-E56F7F42F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00" y="1922195"/>
            <a:ext cx="6633400" cy="43513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sz="2400" dirty="0"/>
              <a:t>We beginnen met de voedingsionen die door slechts één bepaalde meststof worden geleverd. Je ziet hier dat bepaalde voedingsionen slechts door één meststof worden geleverd. </a:t>
            </a:r>
          </a:p>
          <a:p>
            <a:pPr indent="0">
              <a:buNone/>
            </a:pPr>
            <a:r>
              <a:rPr lang="nl-NL" sz="2400" dirty="0"/>
              <a:t>Zo wordt Ca2+ alleen geleverd door kalksalpeter, H2PO4 alleen door </a:t>
            </a:r>
            <a:r>
              <a:rPr lang="nl-NL" sz="2400" dirty="0" err="1"/>
              <a:t>monokalifosfaat</a:t>
            </a:r>
            <a:r>
              <a:rPr lang="nl-NL" sz="2400" dirty="0"/>
              <a:t> en Mg2+ zit alleen in bitterzout. Deze drie voedingselementen (Ca2+ , H2PO4 en Mg2+) gaan we als eerste in het schema zetten. </a:t>
            </a:r>
          </a:p>
          <a:p>
            <a:pPr indent="0">
              <a:buNone/>
            </a:pPr>
            <a:r>
              <a:rPr lang="nl-NL" sz="2400" dirty="0"/>
              <a:t>Daarna vullen we de ontbrekende hoeveelheden met de overige meststoffen aan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D0AA670-643F-4F82-9FD3-0D9E89387F7B}"/>
              </a:ext>
            </a:extLst>
          </p:cNvPr>
          <p:cNvSpPr/>
          <p:nvPr/>
        </p:nvSpPr>
        <p:spPr>
          <a:xfrm>
            <a:off x="567000" y="1287115"/>
            <a:ext cx="4721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Rekenen van </a:t>
            </a:r>
            <a:r>
              <a:rPr lang="nl-NL" sz="2400" dirty="0" err="1"/>
              <a:t>mmol</a:t>
            </a:r>
            <a:r>
              <a:rPr lang="nl-NL" sz="2400" dirty="0"/>
              <a:t>/l naar gram/l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29842BA-EC47-4B2A-B50C-01161C6C3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363" y="-11359"/>
            <a:ext cx="3045274" cy="197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1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B80CC7F-6674-4F62-9D36-1A6C2DC17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56" y="2780994"/>
            <a:ext cx="8776144" cy="33113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Calculaties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D0AA670-643F-4F82-9FD3-0D9E89387F7B}"/>
              </a:ext>
            </a:extLst>
          </p:cNvPr>
          <p:cNvSpPr/>
          <p:nvPr/>
        </p:nvSpPr>
        <p:spPr>
          <a:xfrm>
            <a:off x="567000" y="1287115"/>
            <a:ext cx="4721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Rekenen van </a:t>
            </a:r>
            <a:r>
              <a:rPr lang="nl-NL" sz="2400" dirty="0" err="1"/>
              <a:t>mmol</a:t>
            </a:r>
            <a:r>
              <a:rPr lang="nl-NL" sz="2400" dirty="0"/>
              <a:t>/l naar gram/l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43C2CD5-EC26-4379-8FC7-C5BF65F15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4214" y="980728"/>
            <a:ext cx="6693664" cy="144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2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Calculaties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8C18327-FD11-46A1-A254-8F3831E7B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844824"/>
            <a:ext cx="6632575" cy="2174163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7D0AA670-643F-4F82-9FD3-0D9E89387F7B}"/>
              </a:ext>
            </a:extLst>
          </p:cNvPr>
          <p:cNvSpPr/>
          <p:nvPr/>
        </p:nvSpPr>
        <p:spPr>
          <a:xfrm>
            <a:off x="567000" y="1287115"/>
            <a:ext cx="4721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Rekenen van </a:t>
            </a:r>
            <a:r>
              <a:rPr lang="nl-NL" sz="2400" dirty="0" err="1"/>
              <a:t>mmol</a:t>
            </a:r>
            <a:r>
              <a:rPr lang="nl-NL" sz="2400" dirty="0"/>
              <a:t>/l naar gram/l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6A4AE00-B63A-4CAF-8EDB-CFE829484263}"/>
              </a:ext>
            </a:extLst>
          </p:cNvPr>
          <p:cNvSpPr txBox="1"/>
          <p:nvPr/>
        </p:nvSpPr>
        <p:spPr>
          <a:xfrm>
            <a:off x="567000" y="4018987"/>
            <a:ext cx="7029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Calcium is nu gedekt en ook een gedeelte nitraat en ammonium.</a:t>
            </a:r>
          </a:p>
          <a:p>
            <a:r>
              <a:rPr lang="nl-NL" dirty="0"/>
              <a:t>Zo gaan we door naar de fosfaten en Magnesium op de zelfde manier.</a:t>
            </a:r>
          </a:p>
          <a:p>
            <a:endParaRPr lang="nl-NL" dirty="0"/>
          </a:p>
          <a:p>
            <a:r>
              <a:rPr lang="nl-NL" dirty="0"/>
              <a:t>Pak je reader </a:t>
            </a:r>
          </a:p>
          <a:p>
            <a:endParaRPr lang="nl-NL" dirty="0"/>
          </a:p>
          <a:p>
            <a:r>
              <a:rPr lang="nl-NL" dirty="0"/>
              <a:t>We gaan dit uitwerken in een Excel bestand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5BD9AA6-94B7-D2FD-0B51-0C421AFDC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46102"/>
            <a:ext cx="7416824" cy="47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7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Calculaties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D0AA670-643F-4F82-9FD3-0D9E89387F7B}"/>
              </a:ext>
            </a:extLst>
          </p:cNvPr>
          <p:cNvSpPr/>
          <p:nvPr/>
        </p:nvSpPr>
        <p:spPr>
          <a:xfrm>
            <a:off x="567000" y="1287115"/>
            <a:ext cx="4721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Rekenen van </a:t>
            </a:r>
            <a:r>
              <a:rPr lang="nl-NL" sz="2400" dirty="0" err="1"/>
              <a:t>mmol</a:t>
            </a:r>
            <a:r>
              <a:rPr lang="nl-NL" sz="2400" dirty="0"/>
              <a:t>/l naar gram/l 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192A3B92-C3A8-47F1-B03D-FF0CDCA0F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006" y="1916832"/>
            <a:ext cx="7686013" cy="3384376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B54566F-2C02-408B-AB6C-652FEEF632FC}"/>
              </a:ext>
            </a:extLst>
          </p:cNvPr>
          <p:cNvSpPr txBox="1"/>
          <p:nvPr/>
        </p:nvSpPr>
        <p:spPr>
          <a:xfrm>
            <a:off x="827584" y="530120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Dit is dan het eindresultaat in </a:t>
            </a:r>
            <a:r>
              <a:rPr lang="nl-NL" dirty="0" err="1"/>
              <a:t>mmol</a:t>
            </a:r>
            <a:r>
              <a:rPr lang="nl-NL" dirty="0"/>
              <a:t>, nu omzetten naar gram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218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Calculaties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D0AA670-643F-4F82-9FD3-0D9E89387F7B}"/>
              </a:ext>
            </a:extLst>
          </p:cNvPr>
          <p:cNvSpPr/>
          <p:nvPr/>
        </p:nvSpPr>
        <p:spPr>
          <a:xfrm>
            <a:off x="567000" y="1287115"/>
            <a:ext cx="4721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Rekenen van </a:t>
            </a:r>
            <a:r>
              <a:rPr lang="nl-NL" sz="2400" dirty="0" err="1"/>
              <a:t>mmol</a:t>
            </a:r>
            <a:r>
              <a:rPr lang="nl-NL" sz="2400" dirty="0"/>
              <a:t>/l naar gram/l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F2C044E-C1D7-472C-B030-A179A981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30662"/>
            <a:ext cx="8208912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Stel we hebben een A en B bak van 1000liter en 100 x geconcentreerde dosering: 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1: omrekenen naar 1000 liter: </a:t>
            </a:r>
          </a:p>
          <a:p>
            <a:pPr indent="0">
              <a:buNone/>
            </a:pPr>
            <a:r>
              <a:rPr lang="nl-NL" dirty="0"/>
              <a:t>2,75 </a:t>
            </a:r>
            <a:r>
              <a:rPr lang="nl-NL" dirty="0" err="1"/>
              <a:t>mmol</a:t>
            </a:r>
            <a:r>
              <a:rPr lang="nl-NL" dirty="0"/>
              <a:t> Kalksalpeter wordt 2750 </a:t>
            </a:r>
            <a:r>
              <a:rPr lang="nl-NL" dirty="0" err="1"/>
              <a:t>mmol</a:t>
            </a:r>
            <a:r>
              <a:rPr lang="nl-NL" dirty="0"/>
              <a:t> = 2,75mol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2: 100x concentreren</a:t>
            </a:r>
          </a:p>
          <a:p>
            <a:pPr indent="0">
              <a:buNone/>
            </a:pPr>
            <a:r>
              <a:rPr lang="nl-NL" dirty="0"/>
              <a:t>2,75 mol wordt 275 mol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3: omzetten in (kilo-)gram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C6675CD-F476-4066-AA9A-4582FCF7303C}"/>
              </a:ext>
            </a:extLst>
          </p:cNvPr>
          <p:cNvSpPr/>
          <p:nvPr/>
        </p:nvSpPr>
        <p:spPr>
          <a:xfrm>
            <a:off x="335856" y="4797152"/>
            <a:ext cx="862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Eén mol kalksalpeter weegt 1 x 216.1 gram.</a:t>
            </a:r>
          </a:p>
          <a:p>
            <a:r>
              <a:rPr lang="nl-NL" dirty="0"/>
              <a:t>275 mol kalksalpeter weegt dan 275 x 216.1 gram = 59427.5 gram = 59.4 kg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E378CE0-34E0-42D6-A42C-5E2BCCBCF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278" y="153640"/>
            <a:ext cx="1903444" cy="159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4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Calculaties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D0AA670-643F-4F82-9FD3-0D9E89387F7B}"/>
              </a:ext>
            </a:extLst>
          </p:cNvPr>
          <p:cNvSpPr/>
          <p:nvPr/>
        </p:nvSpPr>
        <p:spPr>
          <a:xfrm>
            <a:off x="567000" y="1287115"/>
            <a:ext cx="4721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Rekenen van </a:t>
            </a:r>
            <a:r>
              <a:rPr lang="nl-NL" sz="2400" dirty="0" err="1"/>
              <a:t>mmol</a:t>
            </a:r>
            <a:r>
              <a:rPr lang="nl-NL" sz="2400" dirty="0"/>
              <a:t>/l naar gram/l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F2C044E-C1D7-472C-B030-A179A981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30662"/>
            <a:ext cx="8208912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Dan gaan we alles verdelen over de A en B bak: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Spelregels bij het maken van de oplossing van de A- en B-bak.</a:t>
            </a:r>
          </a:p>
          <a:p>
            <a:pPr indent="0">
              <a:buNone/>
            </a:pPr>
            <a:r>
              <a:rPr lang="nl-NL" dirty="0"/>
              <a:t>1 De meststoffen worden in bakken 100 maal geconcentreerd aangemaakt.</a:t>
            </a:r>
          </a:p>
          <a:p>
            <a:pPr indent="0">
              <a:buNone/>
            </a:pPr>
            <a:r>
              <a:rPr lang="nl-NL" dirty="0"/>
              <a:t>2 De A en de B-bak zijn elk 1 m3 (1000 liter).</a:t>
            </a:r>
          </a:p>
          <a:p>
            <a:pPr indent="0">
              <a:buNone/>
            </a:pPr>
            <a:r>
              <a:rPr lang="nl-NL" dirty="0"/>
              <a:t>3 Ca-zouten in de A-bak en sulfaten en fosfaten in de B-bak</a:t>
            </a:r>
          </a:p>
          <a:p>
            <a:pPr indent="0">
              <a:buNone/>
            </a:pPr>
            <a:r>
              <a:rPr lang="nl-NL" dirty="0"/>
              <a:t>4 De hoeveelheden kunstmest in de A- en B-bak moeten ongeveer gelijk zijn. Het in evenwicht brengen gebeurt met kalisalpeter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C6675CD-F476-4066-AA9A-4582FCF7303C}"/>
              </a:ext>
            </a:extLst>
          </p:cNvPr>
          <p:cNvSpPr/>
          <p:nvPr/>
        </p:nvSpPr>
        <p:spPr>
          <a:xfrm>
            <a:off x="335856" y="4797152"/>
            <a:ext cx="862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8B7E8B4-6BD4-43A9-A027-0C59D1200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735" y="4247947"/>
            <a:ext cx="3245433" cy="24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41404"/>
      </p:ext>
    </p:extLst>
  </p:cSld>
  <p:clrMapOvr>
    <a:masterClrMapping/>
  </p:clrMapOvr>
</p:sld>
</file>

<file path=ppt/theme/theme1.xml><?xml version="1.0" encoding="utf-8"?>
<a:theme xmlns:a="http://schemas.openxmlformats.org/drawingml/2006/main" name="Achtergroen PP van zon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htergroen PP van zone" id="{675F9B1A-8E97-4866-B654-6E773CF2DE0C}" vid="{D9F01F32-646D-4132-95FB-6653F27EA7E4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2" ma:contentTypeDescription="Een nieuw document maken." ma:contentTypeScope="" ma:versionID="cadc1f5828b1aae1a0a0ac51fc8484f6">
  <xsd:schema xmlns:xsd="http://www.w3.org/2001/XMLSchema" xmlns:xs="http://www.w3.org/2001/XMLSchema" xmlns:p="http://schemas.microsoft.com/office/2006/metadata/properties" xmlns:ns2="2cb1c85b-b197-48cd-8bb1-fe9e9ee0096b" xmlns:ns3="414a8a67-acf6-4b09-bb49-f84330b442d7" targetNamespace="http://schemas.microsoft.com/office/2006/metadata/properties" ma:root="true" ma:fieldsID="8015699f6b83f34b4be5927a42fc5378" ns2:_="" ns3:_="">
    <xsd:import namespace="2cb1c85b-b197-48cd-8bb1-fe9e9ee0096b"/>
    <xsd:import namespace="414a8a67-acf6-4b09-bb49-f84330b442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90B30A-AECC-4EE0-B344-A9FF8EE2597D}"/>
</file>

<file path=customXml/itemProps2.xml><?xml version="1.0" encoding="utf-8"?>
<ds:datastoreItem xmlns:ds="http://schemas.openxmlformats.org/officeDocument/2006/customXml" ds:itemID="{8341E11F-3975-4FAA-A6B9-2298BBA1B7DE}">
  <ds:schemaRefs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82ac19c3-1cff-4f70-a585-2de21a3866ce"/>
    <ds:schemaRef ds:uri="915d7cad-3e71-4cea-95bb-ac32222adf06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BA2FE38-1A1E-4CF5-A8BD-09AFB9868D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Presentatie3</Template>
  <TotalTime>7623</TotalTime>
  <Words>560</Words>
  <Application>Microsoft Office PowerPoint</Application>
  <PresentationFormat>Diavoorstelling (4:3)</PresentationFormat>
  <Paragraphs>81</Paragraphs>
  <Slides>12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Times</vt:lpstr>
      <vt:lpstr>Achtergroen PP van zone</vt:lpstr>
      <vt:lpstr>PowerPoint-presentatie</vt:lpstr>
      <vt:lpstr>Calculaties</vt:lpstr>
      <vt:lpstr>Calculaties</vt:lpstr>
      <vt:lpstr>Calculaties</vt:lpstr>
      <vt:lpstr>Calculaties</vt:lpstr>
      <vt:lpstr>Calculaties</vt:lpstr>
      <vt:lpstr>Calculaties</vt:lpstr>
      <vt:lpstr>Calculaties</vt:lpstr>
      <vt:lpstr>Calculaties</vt:lpstr>
      <vt:lpstr>Calculaties</vt:lpstr>
      <vt:lpstr>Calculaties</vt:lpstr>
      <vt:lpstr>Opdrachten bij les 2</vt:lpstr>
    </vt:vector>
  </TitlesOfParts>
  <Company>Jaager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Jaap Slager</dc:creator>
  <cp:lastModifiedBy>Ben Nienhuis</cp:lastModifiedBy>
  <cp:revision>371</cp:revision>
  <cp:lastPrinted>2015-01-16T14:58:22Z</cp:lastPrinted>
  <dcterms:created xsi:type="dcterms:W3CDTF">2015-06-03T10:24:29Z</dcterms:created>
  <dcterms:modified xsi:type="dcterms:W3CDTF">2022-11-14T14:10:17Z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  <property fmtid="{D5CDD505-2E9C-101B-9397-08002B2CF9AE}" pid="3" name="IsMyDocuments">
    <vt:bool>true</vt:bool>
  </property>
</Properties>
</file>